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346" r:id="rId2"/>
    <p:sldId id="332" r:id="rId3"/>
    <p:sldId id="281" r:id="rId4"/>
    <p:sldId id="326" r:id="rId5"/>
    <p:sldId id="321" r:id="rId6"/>
    <p:sldId id="325" r:id="rId7"/>
    <p:sldId id="347" r:id="rId8"/>
    <p:sldId id="329" r:id="rId9"/>
    <p:sldId id="323" r:id="rId10"/>
    <p:sldId id="331" r:id="rId11"/>
    <p:sldId id="330" r:id="rId12"/>
    <p:sldId id="333" r:id="rId13"/>
    <p:sldId id="334" r:id="rId14"/>
    <p:sldId id="335" r:id="rId15"/>
    <p:sldId id="336" r:id="rId16"/>
    <p:sldId id="337" r:id="rId17"/>
    <p:sldId id="328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5B26"/>
    <a:srgbClr val="C12031"/>
    <a:srgbClr val="60C000"/>
    <a:srgbClr val="FF9966"/>
    <a:srgbClr val="99FFCC"/>
    <a:srgbClr val="FFCC99"/>
    <a:srgbClr val="FFFF99"/>
    <a:srgbClr val="CCFFCC"/>
    <a:srgbClr val="CCFF99"/>
    <a:srgbClr val="008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8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61EC8-865A-4275-9CF8-5CC43739F741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999F8-18DD-414F-8CCE-92A2493367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61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4" y="3897010"/>
            <a:ext cx="4978402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4" y="4115167"/>
            <a:ext cx="4978402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2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" y="3675528"/>
            <a:ext cx="12192002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70" y="3643090"/>
            <a:ext cx="3639932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90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9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2" name="Flowchart: Off-page Connector 21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/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lIns="121917" tIns="60958" rIns="121917" bIns="60958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3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249427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2249427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72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91076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3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11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2" y="366821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4" y="308279"/>
            <a:ext cx="12192002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4" y="440113"/>
            <a:ext cx="4978402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9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9" y="-2001"/>
            <a:ext cx="7683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0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70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CE73B85-CF79-4FBC-81C4-6A0980EE0BE8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A81941-E052-4BD6-907F-21887FF8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196" y="2387390"/>
            <a:ext cx="10363200" cy="1362075"/>
          </a:xfrm>
        </p:spPr>
        <p:txBody>
          <a:bodyPr/>
          <a:lstStyle/>
          <a:p>
            <a:pPr algn="ctr"/>
            <a:r>
              <a:rPr lang="ru-RU" sz="3200" dirty="0">
                <a:ln w="127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Инфраструктура поддержки субъектов МСП и самозанятых граждан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961693-8AF8-463A-B5B1-AC1E25F7B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0196" y="4155653"/>
            <a:ext cx="10437554" cy="208575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Услуги центра «Мой бизнес»: планы на 2022 год</a:t>
            </a:r>
          </a:p>
          <a:p>
            <a:pPr algn="ctr"/>
            <a:endParaRPr lang="ru-RU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Черепанова Ирина Геннадьевна, </a:t>
            </a:r>
          </a:p>
          <a:p>
            <a:pPr algn="r"/>
            <a:r>
              <a:rPr lang="ru-RU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центра поддержки предпринимательства </a:t>
            </a:r>
          </a:p>
          <a:p>
            <a:pPr algn="r"/>
            <a:r>
              <a:rPr lang="ru-RU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Алтайского фонда МСП</a:t>
            </a:r>
            <a:endParaRPr lang="ru-RU" sz="2400" dirty="0"/>
          </a:p>
        </p:txBody>
      </p:sp>
      <p:pic>
        <p:nvPicPr>
          <p:cNvPr id="5" name="Рисунок 4" descr="C:\Documents and Settings\11\Рабочий стол\001.png">
            <a:extLst>
              <a:ext uri="{FF2B5EF4-FFF2-40B4-BE49-F238E27FC236}">
                <a16:creationId xmlns:a16="http://schemas.microsoft.com/office/drawing/2014/main" id="{F1011BCE-672A-4D45-B522-F88A86EEA35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05687" y="942978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>
            <a:extLst>
              <a:ext uri="{FF2B5EF4-FFF2-40B4-BE49-F238E27FC236}">
                <a16:creationId xmlns:a16="http://schemas.microsoft.com/office/drawing/2014/main" id="{7D190C6F-2604-4C85-BB35-776557532157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5398" y="942978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0683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530240-AF37-4F28-85DC-D1AA91446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417430"/>
            <a:ext cx="10363200" cy="1362075"/>
          </a:xfrm>
        </p:spPr>
        <p:txBody>
          <a:bodyPr/>
          <a:lstStyle/>
          <a:p>
            <a:pPr algn="ctr"/>
            <a:r>
              <a:rPr lang="ru-RU" sz="4400" dirty="0">
                <a:ln w="127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Алтайский центр кластерного развития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AD7773-E5EA-4F8F-838B-8E3905885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161" y="1202329"/>
            <a:ext cx="4665677" cy="121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4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446196-7542-44AF-9A07-7324315CF8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83" t="12233" r="9381" b="21101"/>
          <a:stretch/>
        </p:blipFill>
        <p:spPr>
          <a:xfrm>
            <a:off x="0" y="0"/>
            <a:ext cx="12192000" cy="687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06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41BDD0-0E54-424F-BD41-83D2478079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78" t="17965" r="12033" b="19388"/>
          <a:stretch/>
        </p:blipFill>
        <p:spPr>
          <a:xfrm>
            <a:off x="0" y="0"/>
            <a:ext cx="12192000" cy="694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28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54C473-3A00-46AC-BF5D-96507A4693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48" t="27890" r="11661" b="9919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205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D8CD84-3B20-4EF5-8041-D05136528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52322"/>
            <a:ext cx="10363200" cy="1362075"/>
          </a:xfrm>
        </p:spPr>
        <p:txBody>
          <a:bodyPr/>
          <a:lstStyle/>
          <a:p>
            <a:pPr algn="ctr"/>
            <a:r>
              <a:rPr lang="ru-RU" sz="4400" dirty="0">
                <a:ln w="127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Центр инноваций социальной сферы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CD325F-D54E-454B-9361-4A4974805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789" y="1386946"/>
            <a:ext cx="2973180" cy="97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61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47" y="4035510"/>
            <a:ext cx="1499746" cy="6950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84" y="2055420"/>
            <a:ext cx="1499746" cy="691519"/>
          </a:xfrm>
          <a:prstGeom prst="rect">
            <a:avLst/>
          </a:prstGeom>
        </p:spPr>
      </p:pic>
      <p:pic>
        <p:nvPicPr>
          <p:cNvPr id="5" name="Рисунок 4" descr="C:\Documents and Settings\11\Рабочий стол\001.pn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84359"/>
            <a:ext cx="10972800" cy="4286527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кого?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476715" y="2621228"/>
            <a:ext cx="890424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осуществляющие деятельность в сфере социального предпринимательства, в том числе признанные социальными предприятиями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326" y="5701184"/>
            <a:ext cx="2334970" cy="7620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2220" y="1713602"/>
            <a:ext cx="9853787" cy="10146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82606" y="1708033"/>
            <a:ext cx="9017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СУБЪЕКТЫ МАЛОГО И СРЕДНЕГО ПРЕДПРИНИМАТЕЛЬСТВА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4139" y="3690220"/>
            <a:ext cx="9830389" cy="10181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69383" y="3703070"/>
            <a:ext cx="10624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СУБЪЕКТЫ МАЛОГО И СРЕДНЕГО ПРЕДПРИНИМАТЕЛЬСТВА</a:t>
            </a:r>
          </a:p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и ФИЗИЧЕСКИЕ ЛИЦА</a:t>
            </a:r>
          </a:p>
          <a:p>
            <a:pPr algn="ctr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76715" y="4796926"/>
            <a:ext cx="8732391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заинтересованные в начале осуществления деятельности в области социального предпринимательства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3755670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499" y="4013336"/>
            <a:ext cx="1499746" cy="6950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448" y="2036718"/>
            <a:ext cx="1499746" cy="691519"/>
          </a:xfrm>
          <a:prstGeom prst="rect">
            <a:avLst/>
          </a:prstGeom>
        </p:spPr>
      </p:pic>
      <p:pic>
        <p:nvPicPr>
          <p:cNvPr id="5" name="Рисунок 4" descr="C:\Documents and Settings\11\Рабочий стол\001.pn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84359"/>
            <a:ext cx="10972800" cy="4286527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929245" y="2621228"/>
            <a:ext cx="8451711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консультирование по менеджменту, маркетингу, основам бизнес-планирования, налоговому и бухгалтерскому учету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395" y="5751369"/>
            <a:ext cx="2334970" cy="7620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3670" y="1713602"/>
            <a:ext cx="9242337" cy="101463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58264" y="1954580"/>
            <a:ext cx="49598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КОНСУЛЬТАЦИОННЫЕ УСЛУГИ</a:t>
            </a:r>
          </a:p>
          <a:p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2191" y="3690220"/>
            <a:ext cx="9242337" cy="10181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373657" y="3834940"/>
            <a:ext cx="6606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ОБУЧАЮЩИЕ МЕРОПРИЯТИЯ</a:t>
            </a: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44570" y="4615876"/>
            <a:ext cx="8436386" cy="104860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31037" y="2151644"/>
            <a:ext cx="41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95377" y="4110217"/>
            <a:ext cx="413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73091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456" y="2270392"/>
            <a:ext cx="1499746" cy="880410"/>
          </a:xfrm>
          <a:prstGeom prst="rect">
            <a:avLst/>
          </a:prstGeom>
        </p:spPr>
      </p:pic>
      <p:pic>
        <p:nvPicPr>
          <p:cNvPr id="5" name="Рисунок 4" descr="C:\Documents and Settings\11\Рабочий стол\001.pn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84359"/>
            <a:ext cx="10972800" cy="4286527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06" y="5654047"/>
            <a:ext cx="2334970" cy="7620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0387" y="1955565"/>
            <a:ext cx="9242337" cy="11952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72861" y="2132947"/>
            <a:ext cx="42333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ПРОФИЛЬНОЕ ОБУЧЕНИЕ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5520" y="3150802"/>
            <a:ext cx="8455886" cy="12314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64413" y="2502279"/>
            <a:ext cx="479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12214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12" y="2151914"/>
            <a:ext cx="1499746" cy="1060796"/>
          </a:xfrm>
          <a:prstGeom prst="rect">
            <a:avLst/>
          </a:prstGeom>
        </p:spPr>
      </p:pic>
      <p:pic>
        <p:nvPicPr>
          <p:cNvPr id="5" name="Рисунок 4" descr="C:\Documents and Settings\11\Рабочий стол\001.pn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1"/>
            <a:ext cx="10972800" cy="39078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618283" y="3054313"/>
            <a:ext cx="8604682" cy="2554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изготовление одностраничных и многостраничных сайтов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продвижение в сети Интернет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изготовление информационных материалов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изготовление и размещение видеоролика рекламного характера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изготовление и размещение аудиоролика рекламного характера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разработка фирменного стиля (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брендинг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размещение наружной рекламы (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билборд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размещение в электронном СМИ (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медийная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реклама)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5763279"/>
            <a:ext cx="2334970" cy="7620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9303" y="1828798"/>
            <a:ext cx="9242337" cy="13839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26958" y="2163962"/>
            <a:ext cx="7017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ПРОДВИЖЕНИЕ ПРОЕКТОВ</a:t>
            </a:r>
          </a:p>
          <a:p>
            <a:pPr algn="ctr"/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1356189" y="2414427"/>
            <a:ext cx="441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85558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/>
          <a:lstStyle/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048000" y="-18801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ПРОФИЛЬНОЕ ОБУЧЕНИЕ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84296" y="3524223"/>
            <a:ext cx="8682793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нового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бизнес-проекта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расширение деятельности в рамках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действующего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бизнес-проекта в сфере социального предпринимательства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648" y="5388226"/>
            <a:ext cx="2334970" cy="7620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497" y="2445661"/>
            <a:ext cx="1500386" cy="10616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8132" y="2139413"/>
            <a:ext cx="9468958" cy="13848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73867" y="2334104"/>
            <a:ext cx="8142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ГРАНТЫ СОЦИАЛЬНЫМ ПРЕДПРИЯТИЯМ</a:t>
            </a:r>
          </a:p>
          <a:p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376737" y="2691829"/>
            <a:ext cx="472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63372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E3F40-E917-4E1B-ADE4-9146F492E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138" y="2568432"/>
            <a:ext cx="10363200" cy="1362075"/>
          </a:xfrm>
        </p:spPr>
        <p:txBody>
          <a:bodyPr/>
          <a:lstStyle/>
          <a:p>
            <a:pPr algn="ctr"/>
            <a:r>
              <a:rPr lang="ru-RU" sz="4400" dirty="0">
                <a:ln w="127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Центр поддержки предпринимательства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3F1EE3-CE9A-4103-902B-5EA253CA5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381" y="1400861"/>
            <a:ext cx="2840982" cy="707197"/>
          </a:xfrm>
          <a:prstGeom prst="rect">
            <a:avLst/>
          </a:prstGeom>
        </p:spPr>
      </p:pic>
      <p:pic>
        <p:nvPicPr>
          <p:cNvPr id="5" name="Picture 4" descr="C:\Users\PRESS\Pictures\_лого\лого шестигранники\цпп прозр.png">
            <a:extLst>
              <a:ext uri="{FF2B5EF4-FFF2-40B4-BE49-F238E27FC236}">
                <a16:creationId xmlns:a16="http://schemas.microsoft.com/office/drawing/2014/main" id="{3AEF5762-F5F8-4FDC-8A19-2F166A973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6763" y="840060"/>
            <a:ext cx="2743200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6321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/>
          <a:lstStyle/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048000" y="-18801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ПРОФИЛЬНОЕ ОБУЧЕНИЕ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70970" y="3524223"/>
            <a:ext cx="9696120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регионального этапа Конкурса среди субъектов малого и среднего предпринимательства, осуществляющих социально-ориентированную деятельность, в том числе признанных социальными предприятиями, в целях популяризации их деятельности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648" y="5388226"/>
            <a:ext cx="2334970" cy="7620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497" y="2445661"/>
            <a:ext cx="1500386" cy="10616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8132" y="2139413"/>
            <a:ext cx="9468958" cy="13848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73867" y="2334104"/>
            <a:ext cx="8142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ВСЕРОССИЙСКИЙ КОНКУРС</a:t>
            </a:r>
          </a:p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«ЛУЧШИЙ СОЦИАЛЬНЫЙ ПРОЕКТ ГОДА»</a:t>
            </a:r>
          </a:p>
          <a:p>
            <a:endParaRPr lang="ru-RU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376737" y="2691829"/>
            <a:ext cx="472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48778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4652" y="1435631"/>
            <a:ext cx="3808413" cy="38084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получить? 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08857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595969"/>
            <a:ext cx="5261304" cy="77425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50094" y="2301412"/>
            <a:ext cx="6657653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оставить заявку на сайте мойбизнес22.рф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обратиться лично в Центр инноваций социальной сферы (офис 101)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позвонить по телефону 8-800-222-8322 (доб. 207)  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1899" y="4035919"/>
            <a:ext cx="2421122" cy="24162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110" y="5579280"/>
            <a:ext cx="233497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78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D567CA-437D-4541-86F4-64A2B207F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418" y="2283207"/>
            <a:ext cx="10363200" cy="1362075"/>
          </a:xfrm>
        </p:spPr>
        <p:txBody>
          <a:bodyPr/>
          <a:lstStyle/>
          <a:p>
            <a:pPr algn="ctr"/>
            <a:r>
              <a:rPr lang="ru-RU" sz="4400" dirty="0">
                <a:ln w="1270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Центр поддержки экспорта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C0416C-C380-4217-A68F-FAE4DC6F8D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816" y="1376924"/>
            <a:ext cx="4621900" cy="140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172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88578"/>
            <a:ext cx="10972800" cy="3808602"/>
          </a:xfrm>
        </p:spPr>
        <p:txBody>
          <a:bodyPr/>
          <a:lstStyle/>
          <a:p>
            <a:pPr marL="109728" indent="0" algn="ctr">
              <a:buNone/>
            </a:pP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кого? 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 descr="C:\Documents and Settings\11\Рабочий стол\001.png">
            <a:extLst>
              <a:ext uri="{FF2B5EF4-FFF2-40B4-BE49-F238E27FC236}">
                <a16:creationId xmlns:a16="http://schemas.microsoft.com/office/drawing/2014/main" id="{D36A187F-8DD6-477D-9D4F-0420C2123A1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F991B2-781C-43B4-A382-5BE2AFAED4A0}"/>
              </a:ext>
            </a:extLst>
          </p:cNvPr>
          <p:cNvSpPr txBox="1"/>
          <p:nvPr/>
        </p:nvSpPr>
        <p:spPr>
          <a:xfrm>
            <a:off x="1344706" y="2339788"/>
            <a:ext cx="80772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500" b="0" i="0" u="none" strike="noStrike" baseline="0" dirty="0">
                <a:solidFill>
                  <a:srgbClr val="B05B26"/>
                </a:solidFill>
                <a:latin typeface="Humanist531CBT"/>
              </a:rPr>
              <a:t>Для компаний малого и</a:t>
            </a:r>
            <a:r>
              <a:rPr lang="en-US" sz="2500" b="0" i="0" u="none" strike="noStrike" baseline="0" dirty="0">
                <a:solidFill>
                  <a:srgbClr val="B05B26"/>
                </a:solidFill>
                <a:latin typeface="Humanist531CBT"/>
              </a:rPr>
              <a:t> </a:t>
            </a:r>
            <a:r>
              <a:rPr lang="ru-RU" sz="2500" b="0" i="0" u="none" strike="noStrike" baseline="0" dirty="0">
                <a:solidFill>
                  <a:srgbClr val="B05B26"/>
                </a:solidFill>
                <a:latin typeface="Humanist531CBT"/>
              </a:rPr>
              <a:t>среднего бизнеса, готовых к выходу</a:t>
            </a:r>
            <a:r>
              <a:rPr lang="en-US" sz="2500" b="0" i="0" u="none" strike="noStrike" baseline="0" dirty="0">
                <a:solidFill>
                  <a:srgbClr val="B05B26"/>
                </a:solidFill>
                <a:latin typeface="Humanist531CBT"/>
              </a:rPr>
              <a:t> </a:t>
            </a:r>
            <a:r>
              <a:rPr lang="ru-RU" sz="2500" b="0" i="0" u="none" strike="noStrike" baseline="0" dirty="0">
                <a:solidFill>
                  <a:srgbClr val="B05B26"/>
                </a:solidFill>
                <a:latin typeface="Humanist531CBT"/>
              </a:rPr>
              <a:t>на зарубежные рынки</a:t>
            </a:r>
          </a:p>
          <a:p>
            <a:pPr algn="l"/>
            <a:endParaRPr lang="en-US" sz="1800" b="0" i="0" u="none" strike="noStrike" baseline="0" dirty="0">
              <a:solidFill>
                <a:srgbClr val="B05B26"/>
              </a:solidFill>
              <a:latin typeface="Humanist531CBT"/>
            </a:endParaRPr>
          </a:p>
          <a:p>
            <a:pPr algn="l"/>
            <a:r>
              <a:rPr lang="ru-RU" sz="1800" b="0" i="0" u="none" strike="noStrike" baseline="0" dirty="0">
                <a:solidFill>
                  <a:srgbClr val="B05B26"/>
                </a:solidFill>
                <a:latin typeface="Humanist531CBT"/>
              </a:rPr>
              <a:t>Мы активно развиваем сеть деловых контактов по всему миру. Это помогает выбрать страны, наиболее эффективные для проведения бизнес-миссий, принимать участие в крупнейших международных выставках как в России, так и за ее пределами. Помощь важна не только для начинающих экспортеров, но и для уже действующих компаний.</a:t>
            </a:r>
            <a:endParaRPr lang="ru-RU" dirty="0">
              <a:solidFill>
                <a:srgbClr val="B05B26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821995A-4328-4A68-B995-20F3B99C20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17" y="5561357"/>
            <a:ext cx="3141580" cy="9577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/>
          <a:lstStyle/>
          <a:p>
            <a:pPr marL="109728" indent="0">
              <a:buNone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5727D0F-5563-4C4C-B7C7-1E0B2CC65C61}"/>
              </a:ext>
            </a:extLst>
          </p:cNvPr>
          <p:cNvSpPr txBox="1"/>
          <p:nvPr/>
        </p:nvSpPr>
        <p:spPr>
          <a:xfrm>
            <a:off x="1344706" y="2339788"/>
            <a:ext cx="8077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подготовка и сопровождение экспортного контракта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работа с иностранными партнерами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сертификация и стандартизация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размещение на электронных торговых площадках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акселерационные программы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защита интеллектуальной собственности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обучение и мероприятия в сфере ВЭД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международные выставки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0" u="none" strike="noStrike" baseline="0" dirty="0">
                <a:solidFill>
                  <a:srgbClr val="B05B26"/>
                </a:solidFill>
                <a:latin typeface="Humanist531BT-Bold"/>
              </a:rPr>
              <a:t>бизнес-миссии</a:t>
            </a:r>
            <a:endParaRPr lang="ru-RU" dirty="0">
              <a:solidFill>
                <a:srgbClr val="B05B26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1566C10-2200-49C4-B0DB-7DFFF79C59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9" y="5572014"/>
            <a:ext cx="3141580" cy="95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734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получить? 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08857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95FB6B3-FD48-418D-8B6D-6E1A99074B8E}"/>
              </a:ext>
            </a:extLst>
          </p:cNvPr>
          <p:cNvSpPr txBox="1"/>
          <p:nvPr/>
        </p:nvSpPr>
        <p:spPr>
          <a:xfrm>
            <a:off x="1344706" y="2339788"/>
            <a:ext cx="807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200" b="0" i="0" u="none" strike="noStrike" baseline="0" dirty="0">
                <a:solidFill>
                  <a:srgbClr val="B05B26"/>
                </a:solidFill>
                <a:latin typeface="Humanist531CBT"/>
              </a:rPr>
              <a:t>Заполните форму на сайте мойбизнес22.рф, посетите центр лично или обратитесь на горячую линию 8-800-222-83-22. Мы получим ваш отклик и сразу начнем работу.</a:t>
            </a:r>
            <a:endParaRPr lang="ru-RU" sz="2200" dirty="0">
              <a:solidFill>
                <a:srgbClr val="B05B26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EE00D1-5BFC-47BC-8621-E9F16E6A52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66" y="5349143"/>
            <a:ext cx="3141580" cy="9577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199F1B-0073-4009-8686-288FF15DB28F}"/>
              </a:ext>
            </a:extLst>
          </p:cNvPr>
          <p:cNvSpPr txBox="1"/>
          <p:nvPr/>
        </p:nvSpPr>
        <p:spPr>
          <a:xfrm>
            <a:off x="1344706" y="3541061"/>
            <a:ext cx="8713694" cy="1965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B05B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Социальные сети: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B05B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Вконтакте: </a:t>
            </a:r>
            <a:r>
              <a:rPr lang="en-US" dirty="0">
                <a:solidFill>
                  <a:srgbClr val="B05B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altfond</a:t>
            </a:r>
            <a:r>
              <a:rPr lang="ru-RU" dirty="0">
                <a:solidFill>
                  <a:srgbClr val="B05B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22_</a:t>
            </a:r>
            <a:r>
              <a:rPr lang="en-US" dirty="0">
                <a:solidFill>
                  <a:srgbClr val="B05B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cpe</a:t>
            </a:r>
            <a:endParaRPr lang="ru-RU" dirty="0">
              <a:solidFill>
                <a:srgbClr val="B05B2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B05B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Инстаграм</a:t>
            </a:r>
            <a:r>
              <a:rPr lang="en-US" dirty="0">
                <a:solidFill>
                  <a:srgbClr val="B05B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export_supporting_center</a:t>
            </a:r>
            <a:endParaRPr lang="ru-RU" dirty="0">
              <a:solidFill>
                <a:srgbClr val="B05B2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B05B2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>
              <a:solidFill>
                <a:srgbClr val="B05B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685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88578"/>
            <a:ext cx="10972800" cy="3808602"/>
          </a:xfrm>
        </p:spPr>
        <p:txBody>
          <a:bodyPr/>
          <a:lstStyle/>
          <a:p>
            <a:pPr marL="109728" indent="0" algn="ctr">
              <a:buNone/>
            </a:pP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ctr">
              <a:buNone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действующих руководителей бизнеса,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самозанятых граждан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тех, </a:t>
            </a:r>
          </a:p>
          <a:p>
            <a:pPr marL="109728" indent="0" algn="ctr">
              <a:buNone/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решил начать свое дело </a:t>
            </a:r>
          </a:p>
          <a:p>
            <a:pPr marL="109728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ctr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кого? 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 descr="C:\Documents and Settings\11\Рабочий стол\001.png">
            <a:extLst>
              <a:ext uri="{FF2B5EF4-FFF2-40B4-BE49-F238E27FC236}">
                <a16:creationId xmlns:a16="http://schemas.microsoft.com/office/drawing/2014/main" id="{D36A187F-8DD6-477D-9D4F-0420C2123A1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38E5B0-87AC-4711-92E4-5E57BB86E5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6" y="5803778"/>
            <a:ext cx="2840982" cy="707197"/>
          </a:xfrm>
          <a:prstGeom prst="rect">
            <a:avLst/>
          </a:prstGeom>
        </p:spPr>
      </p:pic>
      <p:pic>
        <p:nvPicPr>
          <p:cNvPr id="9" name="Picture 4" descr="C:\Users\PRESS\Pictures\_лого\лого шестигранники\цпп прозр.png">
            <a:extLst>
              <a:ext uri="{FF2B5EF4-FFF2-40B4-BE49-F238E27FC236}">
                <a16:creationId xmlns:a16="http://schemas.microsoft.com/office/drawing/2014/main" id="{DD2DBF86-7C6D-4372-9ED2-02296EF22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0657" y="5185557"/>
            <a:ext cx="274320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EB1D60E-DD6C-4FDA-98FB-6C4DF8EBD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082" y="1584359"/>
            <a:ext cx="8934901" cy="5025881"/>
          </a:xfrm>
          <a:prstGeom prst="rect">
            <a:avLst/>
          </a:prstGeom>
        </p:spPr>
      </p:pic>
      <p:pic>
        <p:nvPicPr>
          <p:cNvPr id="5" name="Рисунок 4" descr="C:\Documents and Settings\11\Рабочий стол\001.pn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/>
          <a:lstStyle/>
          <a:p>
            <a:pPr>
              <a:buFontTx/>
              <a:buChar char="-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992074" y="810251"/>
            <a:ext cx="8590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бизнеса в территориях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43D3E1-DE66-44B9-881E-ABCE5F81CE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66" y="5803778"/>
            <a:ext cx="2840982" cy="707197"/>
          </a:xfrm>
          <a:prstGeom prst="rect">
            <a:avLst/>
          </a:prstGeom>
        </p:spPr>
      </p:pic>
      <p:pic>
        <p:nvPicPr>
          <p:cNvPr id="11" name="Picture 4" descr="C:\Users\PRESS\Pictures\_лого\лого шестигранники\цпп прозр.png">
            <a:extLst>
              <a:ext uri="{FF2B5EF4-FFF2-40B4-BE49-F238E27FC236}">
                <a16:creationId xmlns:a16="http://schemas.microsoft.com/office/drawing/2014/main" id="{3490AAF5-4CF5-4AD7-9D91-4DDC93B17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0657" y="5185557"/>
            <a:ext cx="2743200" cy="18288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3A1483-A66B-4F34-8771-4A4D65FDA1D6}"/>
              </a:ext>
            </a:extLst>
          </p:cNvPr>
          <p:cNvSpPr txBox="1"/>
          <p:nvPr/>
        </p:nvSpPr>
        <p:spPr>
          <a:xfrm>
            <a:off x="755009" y="2877425"/>
            <a:ext cx="30116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B05B26"/>
                </a:solidFill>
              </a:rPr>
              <a:t>68</a:t>
            </a:r>
            <a:r>
              <a:rPr lang="ru-RU" b="1" dirty="0">
                <a:solidFill>
                  <a:srgbClr val="B05B26"/>
                </a:solidFill>
              </a:rPr>
              <a:t> </a:t>
            </a:r>
          </a:p>
          <a:p>
            <a:pPr algn="ctr"/>
            <a:r>
              <a:rPr lang="ru-RU" b="1" dirty="0">
                <a:solidFill>
                  <a:srgbClr val="B05B26"/>
                </a:solidFill>
              </a:rPr>
              <a:t>информационно-консультационных центров в территориях Алтайского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2908089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22655"/>
            <a:ext cx="10972800" cy="3808602"/>
          </a:xfrm>
        </p:spPr>
        <p:txBody>
          <a:bodyPr>
            <a:normAutofit fontScale="77500" lnSpcReduction="20000"/>
          </a:bodyPr>
          <a:lstStyle/>
          <a:p>
            <a:pPr marL="624078" indent="-514350" algn="ctr">
              <a:buAutoNum type="arabicPeriod"/>
            </a:pPr>
            <a:r>
              <a:rPr lang="ru-RU" b="1" u="sng" dirty="0">
                <a:solidFill>
                  <a:srgbClr val="B05B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Консультационная </a:t>
            </a:r>
            <a:r>
              <a:rPr lang="ru-RU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по вопросам: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cs typeface="Arial" panose="020B0604020202020204" pitchFamily="34" charset="0"/>
              </a:rPr>
              <a:t>регистрации предпринимательской деятельности;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cs typeface="Arial" panose="020B0604020202020204" pitchFamily="34" charset="0"/>
              </a:rPr>
              <a:t>бухгалтерского учета и налогообложения;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cs typeface="Arial" panose="020B0604020202020204" pitchFamily="34" charset="0"/>
              </a:rPr>
              <a:t>бизнес-планирования;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cs typeface="Arial" panose="020B0604020202020204" pitchFamily="34" charset="0"/>
              </a:rPr>
              <a:t>маркетинга;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cs typeface="Arial" panose="020B0604020202020204" pitchFamily="34" charset="0"/>
              </a:rPr>
              <a:t>государственной поддержки;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cs typeface="Arial" panose="020B0604020202020204" pitchFamily="34" charset="0"/>
              </a:rPr>
              <a:t>правовым вопросам.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b="1" dirty="0">
              <a:cs typeface="Arial" panose="020B0604020202020204" pitchFamily="34" charset="0"/>
            </a:endParaRPr>
          </a:p>
          <a:p>
            <a:pPr marL="109728" indent="0">
              <a:buNone/>
            </a:pPr>
            <a:r>
              <a:rPr lang="ru-RU" b="1" i="1" u="sng" dirty="0">
                <a:solidFill>
                  <a:srgbClr val="B05B26"/>
                </a:solidFill>
                <a:cs typeface="Arial" panose="020B0604020202020204" pitchFamily="34" charset="0"/>
              </a:rPr>
              <a:t>Как получить?</a:t>
            </a:r>
            <a:r>
              <a:rPr lang="ru-RU" dirty="0">
                <a:solidFill>
                  <a:srgbClr val="B05B26"/>
                </a:solidFill>
                <a:cs typeface="Arial" panose="020B0604020202020204" pitchFamily="34" charset="0"/>
              </a:rPr>
              <a:t> </a:t>
            </a:r>
          </a:p>
          <a:p>
            <a:pPr marL="109728" indent="0">
              <a:buNone/>
            </a:pPr>
            <a:r>
              <a:rPr lang="ru-RU" b="1" dirty="0">
                <a:cs typeface="Arial" panose="020B0604020202020204" pitchFamily="34" charset="0"/>
              </a:rPr>
              <a:t>лично во фронт-офисе, </a:t>
            </a:r>
          </a:p>
          <a:p>
            <a:pPr marL="109728" indent="0">
              <a:buNone/>
            </a:pPr>
            <a:r>
              <a:rPr lang="ru-RU" b="1" dirty="0">
                <a:cs typeface="Arial" panose="020B0604020202020204" pitchFamily="34" charset="0"/>
              </a:rPr>
              <a:t>по горячей линии 8-800-222-8322,</a:t>
            </a:r>
          </a:p>
          <a:p>
            <a:pPr marL="109728" indent="0">
              <a:buNone/>
            </a:pPr>
            <a:r>
              <a:rPr lang="ru-RU" b="1" dirty="0">
                <a:cs typeface="Arial" panose="020B0604020202020204" pitchFamily="34" charset="0"/>
              </a:rPr>
              <a:t>на сайте мойбизнес22.рф</a:t>
            </a:r>
          </a:p>
          <a:p>
            <a:pPr>
              <a:buFontTx/>
              <a:buChar char="-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43D3E1-DE66-44B9-881E-ABCE5F81C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6" y="5803778"/>
            <a:ext cx="2840982" cy="707197"/>
          </a:xfrm>
          <a:prstGeom prst="rect">
            <a:avLst/>
          </a:prstGeom>
        </p:spPr>
      </p:pic>
      <p:pic>
        <p:nvPicPr>
          <p:cNvPr id="11" name="Picture 4" descr="C:\Users\PRESS\Pictures\_лого\лого шестигранники\цпп прозр.png">
            <a:extLst>
              <a:ext uri="{FF2B5EF4-FFF2-40B4-BE49-F238E27FC236}">
                <a16:creationId xmlns:a16="http://schemas.microsoft.com/office/drawing/2014/main" id="{3490AAF5-4CF5-4AD7-9D91-4DDC93B17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0657" y="5185557"/>
            <a:ext cx="2743200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187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26181"/>
            <a:ext cx="10972800" cy="4177594"/>
          </a:xfrm>
        </p:spPr>
        <p:txBody>
          <a:bodyPr>
            <a:normAutofit fontScale="25000" lnSpcReduction="20000"/>
          </a:bodyPr>
          <a:lstStyle/>
          <a:p>
            <a:pPr marL="109728" indent="0" algn="ctr">
              <a:buNone/>
            </a:pPr>
            <a:r>
              <a:rPr lang="ru-RU" sz="9600" b="1" u="sng" dirty="0">
                <a:solidFill>
                  <a:srgbClr val="B05B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Образовательные мероприятия</a:t>
            </a:r>
          </a:p>
          <a:p>
            <a:pPr marL="109728" indent="0" algn="ctr">
              <a:buNone/>
            </a:pPr>
            <a:endParaRPr lang="ru-RU" sz="2000" b="1" i="1" u="sng" dirty="0">
              <a:solidFill>
                <a:srgbClr val="B05B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lnSpc>
                <a:spcPct val="120000"/>
              </a:lnSpc>
              <a:buNone/>
            </a:pPr>
            <a:r>
              <a:rPr lang="ru-RU" sz="2900" b="1" dirty="0">
                <a:solidFill>
                  <a:srgbClr val="B05B26"/>
                </a:solidFill>
                <a:cs typeface="Arial" panose="020B0604020202020204" pitchFamily="34" charset="0"/>
              </a:rPr>
              <a:t>	</a:t>
            </a:r>
            <a:endParaRPr lang="ru-RU" sz="4800" b="1" dirty="0">
              <a:cs typeface="Arial" panose="020B0604020202020204" pitchFamily="34" charset="0"/>
            </a:endParaRPr>
          </a:p>
          <a:p>
            <a:pPr marL="109728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6400" b="1" dirty="0">
                <a:cs typeface="Arial" panose="020B0604020202020204" pitchFamily="34" charset="0"/>
              </a:rPr>
              <a:t>Автопоезд «Мой бизнес» </a:t>
            </a:r>
            <a:r>
              <a:rPr lang="ru-RU" sz="6400" dirty="0">
                <a:cs typeface="Arial" panose="020B0604020202020204" pitchFamily="34" charset="0"/>
              </a:rPr>
              <a:t>в муниципальные образования Алтайского края</a:t>
            </a:r>
          </a:p>
          <a:p>
            <a:pPr marL="109728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6400" dirty="0">
                <a:cs typeface="Arial" panose="020B0604020202020204" pitchFamily="34" charset="0"/>
              </a:rPr>
              <a:t>Молодежный образовательный форум «Алтай. Территория развития» - </a:t>
            </a:r>
            <a:r>
              <a:rPr lang="ru-RU" sz="6400" b="1" dirty="0">
                <a:cs typeface="Arial" panose="020B0604020202020204" pitchFamily="34" charset="0"/>
              </a:rPr>
              <a:t>площадка «Мой бизнес», </a:t>
            </a:r>
            <a:r>
              <a:rPr lang="ru-RU" sz="6400" dirty="0">
                <a:cs typeface="Arial" panose="020B0604020202020204" pitchFamily="34" charset="0"/>
              </a:rPr>
              <a:t>с. </a:t>
            </a:r>
            <a:r>
              <a:rPr lang="ru-RU" sz="6400" dirty="0" err="1">
                <a:cs typeface="Arial" panose="020B0604020202020204" pitchFamily="34" charset="0"/>
              </a:rPr>
              <a:t>Ая</a:t>
            </a:r>
            <a:r>
              <a:rPr lang="ru-RU" sz="6400" dirty="0">
                <a:cs typeface="Arial" panose="020B0604020202020204" pitchFamily="34" charset="0"/>
              </a:rPr>
              <a:t>, Алтайский район </a:t>
            </a:r>
            <a:r>
              <a:rPr lang="ru-RU" sz="6400" b="1" dirty="0">
                <a:cs typeface="Arial" panose="020B0604020202020204" pitchFamily="34" charset="0"/>
              </a:rPr>
              <a:t>30.05-02.06</a:t>
            </a:r>
            <a:endParaRPr lang="ru-RU" sz="6400" dirty="0">
              <a:cs typeface="Arial" panose="020B0604020202020204" pitchFamily="34" charset="0"/>
            </a:endParaRPr>
          </a:p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6400" b="1" dirty="0"/>
              <a:t>Школа предпринимателя </a:t>
            </a:r>
            <a:r>
              <a:rPr lang="ru-RU" sz="6400" dirty="0"/>
              <a:t>(обучение действующих предпринимателей с целью наращивания навыков по улучшению финансовых и производственных показателей бизнеса)</a:t>
            </a:r>
          </a:p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6400" b="1" dirty="0"/>
              <a:t>Продажи на маркетплейсах </a:t>
            </a:r>
            <a:r>
              <a:rPr lang="ru-RU" sz="6400" dirty="0"/>
              <a:t>(ведение торговли на российских и зарубежных маркетплейсах)</a:t>
            </a:r>
          </a:p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6400" b="1" dirty="0"/>
              <a:t>Женский бизнес </a:t>
            </a:r>
            <a:r>
              <a:rPr lang="ru-RU" sz="6400" dirty="0"/>
              <a:t>(программа для женщин-руководителей бизнеса)</a:t>
            </a:r>
          </a:p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6400" b="1" dirty="0"/>
              <a:t>Упаковка франшизы</a:t>
            </a:r>
          </a:p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6400" b="1" dirty="0"/>
              <a:t>Продажи в интернете и социальных сетях</a:t>
            </a:r>
          </a:p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6400" b="1" dirty="0"/>
          </a:p>
          <a:p>
            <a:pPr marL="10972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6400" dirty="0"/>
              <a:t>+ различные тренинги и семинары по разным темам (управление персоналом, </a:t>
            </a:r>
            <a:r>
              <a:rPr lang="en-US" sz="6400" dirty="0" err="1"/>
              <a:t>smm</a:t>
            </a:r>
            <a:r>
              <a:rPr lang="ru-RU" sz="6400" dirty="0"/>
              <a:t>, товарный знак и др.)</a:t>
            </a:r>
          </a:p>
          <a:p>
            <a:pPr marL="109728" indent="0">
              <a:buNone/>
            </a:pPr>
            <a:endParaRPr lang="ru-RU" sz="48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9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9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9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9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9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9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900" b="1" dirty="0"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900" b="1" dirty="0">
              <a:solidFill>
                <a:srgbClr val="B05B26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sz="2900" b="1" dirty="0">
              <a:solidFill>
                <a:srgbClr val="B05B26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900" b="1" dirty="0">
                <a:solidFill>
                  <a:srgbClr val="B05B26"/>
                </a:solidFill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43D3E1-DE66-44B9-881E-ABCE5F81C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6" y="5979822"/>
            <a:ext cx="2840982" cy="707197"/>
          </a:xfrm>
          <a:prstGeom prst="rect">
            <a:avLst/>
          </a:prstGeom>
        </p:spPr>
      </p:pic>
      <p:pic>
        <p:nvPicPr>
          <p:cNvPr id="11" name="Picture 4" descr="C:\Users\PRESS\Pictures\_лого\лого шестигранники\цпп прозр.png">
            <a:extLst>
              <a:ext uri="{FF2B5EF4-FFF2-40B4-BE49-F238E27FC236}">
                <a16:creationId xmlns:a16="http://schemas.microsoft.com/office/drawing/2014/main" id="{3490AAF5-4CF5-4AD7-9D91-4DDC93B17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9046" y="5366640"/>
            <a:ext cx="2743200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1700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CCFA6AE-F91E-4605-BC3F-45E93DE46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93" y="642218"/>
            <a:ext cx="10972417" cy="870869"/>
          </a:xfrm>
        </p:spPr>
        <p:txBody>
          <a:bodyPr/>
          <a:lstStyle/>
          <a:p>
            <a:pPr algn="ctr"/>
            <a:r>
              <a:rPr lang="ru-RU" sz="3628" b="1" kern="0" dirty="0">
                <a:solidFill>
                  <a:srgbClr val="540000"/>
                </a:solidFill>
              </a:rPr>
              <a:t>Центр поддержки предпринимательства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9A134EB-616A-41F6-A1AB-1730E1E1ED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6631" y="4488723"/>
            <a:ext cx="5019369" cy="2219928"/>
          </a:xfrm>
        </p:spPr>
        <p:txBody>
          <a:bodyPr>
            <a:normAutofit fontScale="92500" lnSpcReduction="10000"/>
          </a:bodyPr>
          <a:lstStyle/>
          <a:p>
            <a:pPr marL="109721" indent="0">
              <a:buNone/>
            </a:pPr>
            <a:endParaRPr lang="ru-RU" dirty="0"/>
          </a:p>
          <a:p>
            <a:pPr marL="109721" indent="0">
              <a:buNone/>
            </a:pPr>
            <a:r>
              <a:rPr lang="ru-RU" b="1" dirty="0"/>
              <a:t>Условия оказания поддержки: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err="1"/>
              <a:t>Софинансирование</a:t>
            </a:r>
            <a:r>
              <a:rPr lang="ru-RU" dirty="0"/>
              <a:t> от субъекта МСП не менее 20%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Регистрация на платформе </a:t>
            </a:r>
            <a:r>
              <a:rPr lang="ru-RU" dirty="0" err="1"/>
              <a:t>мсп.рф</a:t>
            </a:r>
            <a:endParaRPr lang="ru-RU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Отсутствие стоп-факторов по результатам проведения </a:t>
            </a:r>
            <a:r>
              <a:rPr lang="ru-RU" dirty="0" err="1"/>
              <a:t>прескоринга</a:t>
            </a:r>
            <a:endParaRPr lang="ru-RU" dirty="0"/>
          </a:p>
          <a:p>
            <a:pPr marL="109721" indent="0">
              <a:buNone/>
            </a:pPr>
            <a:endParaRPr lang="ru-RU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6529F376-220B-4D38-BE8B-8172D9CB729F}"/>
              </a:ext>
            </a:extLst>
          </p:cNvPr>
          <p:cNvGrpSpPr/>
          <p:nvPr/>
        </p:nvGrpSpPr>
        <p:grpSpPr>
          <a:xfrm>
            <a:off x="1000431" y="2252668"/>
            <a:ext cx="9424222" cy="2164178"/>
            <a:chOff x="1000431" y="2252668"/>
            <a:chExt cx="9424222" cy="2164178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B410AEAD-038D-453B-A440-13505685B9BA}"/>
                </a:ext>
              </a:extLst>
            </p:cNvPr>
            <p:cNvSpPr/>
            <p:nvPr/>
          </p:nvSpPr>
          <p:spPr>
            <a:xfrm>
              <a:off x="5788743" y="3429000"/>
              <a:ext cx="2241755" cy="98322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Видеоролики, презентации</a:t>
              </a: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A336732-276C-4A3B-B3D9-5EBB0F370F25}"/>
                </a:ext>
              </a:extLst>
            </p:cNvPr>
            <p:cNvGrpSpPr/>
            <p:nvPr/>
          </p:nvGrpSpPr>
          <p:grpSpPr>
            <a:xfrm>
              <a:off x="1000431" y="2252668"/>
              <a:ext cx="9424222" cy="2164178"/>
              <a:chOff x="924230" y="1710813"/>
              <a:chExt cx="9424222" cy="2164178"/>
            </a:xfrm>
          </p:grpSpPr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267B2D35-9DD9-4070-A877-2DCDB6A0C567}"/>
                  </a:ext>
                </a:extLst>
              </p:cNvPr>
              <p:cNvSpPr/>
              <p:nvPr/>
            </p:nvSpPr>
            <p:spPr>
              <a:xfrm>
                <a:off x="924230" y="2290916"/>
                <a:ext cx="2241755" cy="9832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/>
                  <a:t>Брендинг</a:t>
                </a:r>
              </a:p>
            </p:txBody>
          </p:sp>
          <p:sp>
            <p:nvSpPr>
              <p:cNvPr id="10" name="Прямоугольник 9">
                <a:extLst>
                  <a:ext uri="{FF2B5EF4-FFF2-40B4-BE49-F238E27FC236}">
                    <a16:creationId xmlns:a16="http://schemas.microsoft.com/office/drawing/2014/main" id="{82DAC627-73CE-420E-BF3C-C3B9EE89986D}"/>
                  </a:ext>
                </a:extLst>
              </p:cNvPr>
              <p:cNvSpPr/>
              <p:nvPr/>
            </p:nvSpPr>
            <p:spPr>
              <a:xfrm>
                <a:off x="3318387" y="1710813"/>
                <a:ext cx="2241755" cy="9832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/>
                  <a:t>Разработка сайта</a:t>
                </a:r>
              </a:p>
            </p:txBody>
          </p:sp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74CB5F4F-BD83-4DA4-9D08-09E327087951}"/>
                  </a:ext>
                </a:extLst>
              </p:cNvPr>
              <p:cNvSpPr/>
              <p:nvPr/>
            </p:nvSpPr>
            <p:spPr>
              <a:xfrm>
                <a:off x="5712542" y="1710813"/>
                <a:ext cx="2241755" cy="9832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/>
                  <a:t>Продвижение через 2ГИС</a:t>
                </a:r>
              </a:p>
            </p:txBody>
          </p: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2A424F02-5695-4906-9D7A-85408A7B4CA1}"/>
                  </a:ext>
                </a:extLst>
              </p:cNvPr>
              <p:cNvSpPr/>
              <p:nvPr/>
            </p:nvSpPr>
            <p:spPr>
              <a:xfrm>
                <a:off x="8106697" y="1710813"/>
                <a:ext cx="2241755" cy="9832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dirty="0"/>
                  <a:t>Упаковка франшизы</a:t>
                </a:r>
              </a:p>
            </p:txBody>
          </p:sp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C399866F-17E8-4649-AD99-CD2701C47C26}"/>
                  </a:ext>
                </a:extLst>
              </p:cNvPr>
              <p:cNvSpPr/>
              <p:nvPr/>
            </p:nvSpPr>
            <p:spPr>
              <a:xfrm>
                <a:off x="3318386" y="2891765"/>
                <a:ext cx="2241755" cy="9832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Электронный документооборот</a:t>
                </a:r>
              </a:p>
            </p:txBody>
          </p:sp>
          <p:sp>
            <p:nvSpPr>
              <p:cNvPr id="15" name="Прямоугольник 14">
                <a:extLst>
                  <a:ext uri="{FF2B5EF4-FFF2-40B4-BE49-F238E27FC236}">
                    <a16:creationId xmlns:a16="http://schemas.microsoft.com/office/drawing/2014/main" id="{3CC83345-C306-43AB-B30A-5CCBE1290A81}"/>
                  </a:ext>
                </a:extLst>
              </p:cNvPr>
              <p:cNvSpPr/>
              <p:nvPr/>
            </p:nvSpPr>
            <p:spPr>
              <a:xfrm>
                <a:off x="8106697" y="2891765"/>
                <a:ext cx="2241755" cy="9832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Содействие участию в закупках по 44 и 223-ФЗ</a:t>
                </a:r>
              </a:p>
            </p:txBody>
          </p:sp>
        </p:grpSp>
      </p:grpSp>
      <p:sp>
        <p:nvSpPr>
          <p:cNvPr id="18" name="Объект 4">
            <a:extLst>
              <a:ext uri="{FF2B5EF4-FFF2-40B4-BE49-F238E27FC236}">
                <a16:creationId xmlns:a16="http://schemas.microsoft.com/office/drawing/2014/main" id="{0623A101-017D-41F5-A350-A921363A8D37}"/>
              </a:ext>
            </a:extLst>
          </p:cNvPr>
          <p:cNvSpPr txBox="1">
            <a:spLocks/>
          </p:cNvSpPr>
          <p:nvPr/>
        </p:nvSpPr>
        <p:spPr>
          <a:xfrm>
            <a:off x="3669889" y="1300316"/>
            <a:ext cx="4670323" cy="72375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65735" indent="-256014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24" indent="-246871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19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481" indent="-219441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495" indent="-201155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793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235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676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830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128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1" indent="0">
              <a:buFont typeface="Georgia"/>
              <a:buNone/>
            </a:pPr>
            <a:endParaRPr lang="ru-RU" dirty="0"/>
          </a:p>
          <a:p>
            <a:pPr marL="109721" indent="0">
              <a:buFont typeface="Georgia"/>
              <a:buNone/>
            </a:pPr>
            <a:r>
              <a:rPr lang="ru-RU" sz="3628" kern="0" dirty="0">
                <a:solidFill>
                  <a:srgbClr val="540000"/>
                </a:solidFill>
                <a:latin typeface="+mj-lt"/>
                <a:ea typeface="+mj-ea"/>
                <a:cs typeface="+mj-cs"/>
              </a:rPr>
              <a:t>Персональные услуги</a:t>
            </a:r>
          </a:p>
          <a:p>
            <a:pPr marL="109721" indent="0">
              <a:buFont typeface="Georgia"/>
              <a:buNone/>
            </a:pPr>
            <a:endParaRPr lang="ru-RU" dirty="0"/>
          </a:p>
        </p:txBody>
      </p:sp>
      <p:sp>
        <p:nvSpPr>
          <p:cNvPr id="19" name="Объект 4">
            <a:extLst>
              <a:ext uri="{FF2B5EF4-FFF2-40B4-BE49-F238E27FC236}">
                <a16:creationId xmlns:a16="http://schemas.microsoft.com/office/drawing/2014/main" id="{C0DB4B93-35FA-4FAB-B118-89B75435276C}"/>
              </a:ext>
            </a:extLst>
          </p:cNvPr>
          <p:cNvSpPr txBox="1">
            <a:spLocks/>
          </p:cNvSpPr>
          <p:nvPr/>
        </p:nvSpPr>
        <p:spPr>
          <a:xfrm>
            <a:off x="6909620" y="4614572"/>
            <a:ext cx="4023854" cy="2004996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65735" indent="-256014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24" indent="-246871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19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481" indent="-219441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495" indent="-201155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793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235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676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830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128" indent="-182867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1" indent="0">
              <a:buFont typeface="Georgia"/>
              <a:buNone/>
            </a:pPr>
            <a:endParaRPr lang="ru-RU" dirty="0"/>
          </a:p>
          <a:p>
            <a:pPr marL="109721" indent="0">
              <a:buFont typeface="Georgia"/>
              <a:buNone/>
            </a:pPr>
            <a:r>
              <a:rPr lang="ru-RU" dirty="0"/>
              <a:t>Старт оказания части услуг запланирован на </a:t>
            </a:r>
            <a:r>
              <a:rPr lang="ru-RU" b="1" dirty="0"/>
              <a:t>16 мая</a:t>
            </a:r>
          </a:p>
          <a:p>
            <a:pPr marL="109728" indent="0">
              <a:buNone/>
            </a:pPr>
            <a:r>
              <a:rPr lang="ru-RU" b="1" i="1" u="sng" dirty="0">
                <a:solidFill>
                  <a:srgbClr val="B05B26"/>
                </a:solidFill>
                <a:cs typeface="Arial" panose="020B0604020202020204" pitchFamily="34" charset="0"/>
              </a:rPr>
              <a:t>Как получить?</a:t>
            </a:r>
            <a:r>
              <a:rPr lang="ru-RU" dirty="0">
                <a:solidFill>
                  <a:srgbClr val="B05B26"/>
                </a:solidFill>
                <a:cs typeface="Arial" panose="020B0604020202020204" pitchFamily="34" charset="0"/>
              </a:rPr>
              <a:t> </a:t>
            </a:r>
          </a:p>
          <a:p>
            <a:pPr marL="109728" indent="0">
              <a:buNone/>
            </a:pPr>
            <a:r>
              <a:rPr lang="ru-RU" dirty="0">
                <a:cs typeface="Arial" panose="020B0604020202020204" pitchFamily="34" charset="0"/>
              </a:rPr>
              <a:t>уточнить условия по горячей линии 8-800-222-8322</a:t>
            </a:r>
          </a:p>
          <a:p>
            <a:pPr marL="109728" indent="0">
              <a:buNone/>
            </a:pPr>
            <a:r>
              <a:rPr lang="ru-RU" dirty="0">
                <a:cs typeface="Arial" panose="020B0604020202020204" pitchFamily="34" charset="0"/>
              </a:rPr>
              <a:t>заполнить заявку на сайте мойбизнес22.рф</a:t>
            </a:r>
          </a:p>
          <a:p>
            <a:pPr marL="109721" indent="0">
              <a:buFont typeface="Georgia"/>
              <a:buNone/>
            </a:pPr>
            <a:endParaRPr lang="ru-RU" dirty="0"/>
          </a:p>
          <a:p>
            <a:pPr marL="109721" indent="0">
              <a:buFont typeface="Georgia"/>
              <a:buNone/>
            </a:pPr>
            <a:endParaRPr lang="ru-RU" dirty="0"/>
          </a:p>
          <a:p>
            <a:pPr marL="109721" indent="0">
              <a:buFont typeface="Georgia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47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47646"/>
            <a:ext cx="10972800" cy="4036248"/>
          </a:xfrm>
        </p:spPr>
        <p:txBody>
          <a:bodyPr>
            <a:normAutofit fontScale="85000" lnSpcReduction="20000"/>
          </a:bodyPr>
          <a:lstStyle/>
          <a:p>
            <a:pPr marL="109728" indent="0" algn="ctr">
              <a:buNone/>
            </a:pPr>
            <a:r>
              <a:rPr lang="ru-RU" b="1" u="sng" dirty="0">
                <a:solidFill>
                  <a:srgbClr val="B05B2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Продвижение продукции/услуг на территории РФ</a:t>
            </a:r>
          </a:p>
          <a:p>
            <a:pPr marL="109728" indent="0" algn="ctr">
              <a:buNone/>
            </a:pPr>
            <a:endParaRPr lang="ru-RU" b="1" u="sng" dirty="0">
              <a:solidFill>
                <a:srgbClr val="B05B2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566921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cs typeface="Arial" panose="020B0604020202020204" pitchFamily="34" charset="0"/>
              </a:rPr>
              <a:t>Июнь – </a:t>
            </a:r>
            <a:r>
              <a:rPr lang="ru-RU" sz="2800" dirty="0">
                <a:cs typeface="Arial" panose="020B0604020202020204" pitchFamily="34" charset="0"/>
              </a:rPr>
              <a:t>Бизнес-миссия в г. Калининград</a:t>
            </a:r>
          </a:p>
          <a:p>
            <a:pPr marL="566921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cs typeface="Arial" panose="020B0604020202020204" pitchFamily="34" charset="0"/>
              </a:rPr>
              <a:t>Август – </a:t>
            </a:r>
            <a:r>
              <a:rPr lang="ru-RU" sz="2800" dirty="0">
                <a:cs typeface="Arial" panose="020B0604020202020204" pitchFamily="34" charset="0"/>
              </a:rPr>
              <a:t>Бизнес-миссия в Сахалинскую область  (г. Южно-Сахалинск)</a:t>
            </a:r>
          </a:p>
          <a:p>
            <a:pPr marL="566921" indent="-457200">
              <a:buFont typeface="Wingdings" panose="05000000000000000000" pitchFamily="2" charset="2"/>
              <a:buChar char="ü"/>
            </a:pPr>
            <a:r>
              <a:rPr lang="ru-RU" sz="3200" b="1" dirty="0">
                <a:cs typeface="Arial" panose="020B0604020202020204" pitchFamily="34" charset="0"/>
              </a:rPr>
              <a:t>20-23 сентября 2022 </a:t>
            </a:r>
            <a:r>
              <a:rPr lang="ru-RU" sz="3200" dirty="0">
                <a:cs typeface="Arial" panose="020B0604020202020204" pitchFamily="34" charset="0"/>
              </a:rPr>
              <a:t>– Международная выставка </a:t>
            </a:r>
            <a:r>
              <a:rPr lang="ru-RU" sz="3200" dirty="0" err="1">
                <a:cs typeface="Arial" panose="020B0604020202020204" pitchFamily="34" charset="0"/>
              </a:rPr>
              <a:t>WorldFood</a:t>
            </a:r>
            <a:r>
              <a:rPr lang="ru-RU" sz="3200" dirty="0">
                <a:cs typeface="Arial" panose="020B0604020202020204" pitchFamily="34" charset="0"/>
              </a:rPr>
              <a:t> Moscow 2022 </a:t>
            </a:r>
          </a:p>
          <a:p>
            <a:pPr marL="566921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cs typeface="Arial" panose="020B0604020202020204" pitchFamily="34" charset="0"/>
              </a:rPr>
              <a:t>27-29 сентября 2022 </a:t>
            </a:r>
            <a:r>
              <a:rPr lang="ru-RU" sz="2800" dirty="0">
                <a:cs typeface="Arial" panose="020B0604020202020204" pitchFamily="34" charset="0"/>
              </a:rPr>
              <a:t>– Международная выставка франшиз BUYBRAND Expo (</a:t>
            </a:r>
            <a:r>
              <a:rPr lang="ru-RU" sz="2800" dirty="0" err="1">
                <a:cs typeface="Arial" panose="020B0604020202020204" pitchFamily="34" charset="0"/>
              </a:rPr>
              <a:t>г.Москва</a:t>
            </a:r>
            <a:r>
              <a:rPr lang="ru-RU" sz="2800" dirty="0">
                <a:cs typeface="Arial" panose="020B0604020202020204" pitchFamily="34" charset="0"/>
              </a:rPr>
              <a:t>)</a:t>
            </a:r>
          </a:p>
          <a:p>
            <a:pPr marL="566921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cs typeface="Arial" panose="020B0604020202020204" pitchFamily="34" charset="0"/>
              </a:rPr>
              <a:t>22-24 ноября 2022 </a:t>
            </a:r>
            <a:r>
              <a:rPr lang="ru-RU" sz="2800" dirty="0">
                <a:cs typeface="Arial" panose="020B0604020202020204" pitchFamily="34" charset="0"/>
              </a:rPr>
              <a:t>- Выставка продуктов питания и напитков «</a:t>
            </a:r>
            <a:r>
              <a:rPr lang="ru-RU" sz="2800" dirty="0" err="1">
                <a:cs typeface="Arial" panose="020B0604020202020204" pitchFamily="34" charset="0"/>
              </a:rPr>
              <a:t>InterFood</a:t>
            </a:r>
            <a:r>
              <a:rPr lang="ru-RU" sz="2800" dirty="0">
                <a:cs typeface="Arial" panose="020B0604020202020204" pitchFamily="34" charset="0"/>
              </a:rPr>
              <a:t> </a:t>
            </a:r>
            <a:r>
              <a:rPr lang="ru-RU" sz="2800" dirty="0" err="1">
                <a:cs typeface="Arial" panose="020B0604020202020204" pitchFamily="34" charset="0"/>
              </a:rPr>
              <a:t>Ural</a:t>
            </a:r>
            <a:r>
              <a:rPr lang="ru-RU" sz="2800" dirty="0">
                <a:cs typeface="Arial" panose="020B0604020202020204" pitchFamily="34" charset="0"/>
              </a:rPr>
              <a:t>» (г. Екатеринбург)</a:t>
            </a:r>
          </a:p>
          <a:p>
            <a:pPr marL="534988" indent="-425450">
              <a:buFont typeface="Wingdings" panose="05000000000000000000" pitchFamily="2" charset="2"/>
              <a:buChar char="ü"/>
            </a:pPr>
            <a:r>
              <a:rPr lang="ru-RU" sz="2600" b="1" dirty="0">
                <a:cs typeface="Arial" panose="020B0604020202020204" pitchFamily="34" charset="0"/>
              </a:rPr>
              <a:t>Декабрь </a:t>
            </a:r>
            <a:r>
              <a:rPr lang="ru-RU" sz="2600" dirty="0">
                <a:cs typeface="Arial" panose="020B0604020202020204" pitchFamily="34" charset="0"/>
              </a:rPr>
              <a:t>выставка-ярмарка народных художественных промыслов России «Ладья. Зимняя сказка 2021», г. Москва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solidFill>
                <a:srgbClr val="B05B26"/>
              </a:solidFill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b="1" dirty="0">
              <a:cs typeface="Arial" panose="020B0604020202020204" pitchFamily="34" charset="0"/>
            </a:endParaRPr>
          </a:p>
          <a:p>
            <a:pPr marL="109728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поддержки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17246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E43D3E1-DE66-44B9-881E-ABCE5F81CE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6" y="5803778"/>
            <a:ext cx="2840982" cy="707197"/>
          </a:xfrm>
          <a:prstGeom prst="rect">
            <a:avLst/>
          </a:prstGeom>
        </p:spPr>
      </p:pic>
      <p:pic>
        <p:nvPicPr>
          <p:cNvPr id="11" name="Picture 4" descr="C:\Users\PRESS\Pictures\_лого\лого шестигранники\цпп прозр.png">
            <a:extLst>
              <a:ext uri="{FF2B5EF4-FFF2-40B4-BE49-F238E27FC236}">
                <a16:creationId xmlns:a16="http://schemas.microsoft.com/office/drawing/2014/main" id="{3490AAF5-4CF5-4AD7-9D91-4DDC93B17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5490" y="5201352"/>
            <a:ext cx="2743200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691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11\Рабочий стол\001.pn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766" y="502491"/>
            <a:ext cx="796361" cy="94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/>
          <a:lstStyle/>
          <a:p>
            <a:pPr marL="109728" indent="0" algn="ctr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оставить заявку на сайте </a:t>
            </a:r>
            <a:r>
              <a:rPr lang="ru-RU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мойбизнес22.рф</a:t>
            </a:r>
          </a:p>
          <a:p>
            <a:pPr marL="109728" indent="0" algn="ctr">
              <a:buNone/>
            </a:pP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</a:p>
          <a:p>
            <a:pPr marL="109728" indent="0" algn="ctr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позвонить по телефону </a:t>
            </a:r>
            <a:r>
              <a:rPr lang="ru-RU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8-800-222-8322</a:t>
            </a:r>
          </a:p>
          <a:p>
            <a:pPr marL="109728" indent="0" algn="ctr">
              <a:buNone/>
            </a:pP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</a:p>
          <a:p>
            <a:pPr marL="109728" indent="0" algn="ctr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лично обратиться в </a:t>
            </a:r>
            <a:r>
              <a:rPr lang="ru-RU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«Мой бизнес»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(фронт-офис, 1 этаж)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94202" y="742248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получить? 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9A31F3E-5B7C-4456-B1C3-68067D50D17A}"/>
              </a:ext>
            </a:extLst>
          </p:cNvPr>
          <p:cNvCxnSpPr>
            <a:cxnSpLocks/>
          </p:cNvCxnSpPr>
          <p:nvPr/>
        </p:nvCxnSpPr>
        <p:spPr>
          <a:xfrm>
            <a:off x="2088859" y="1508857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DFEAD3-F9E4-4884-BDE6-B1C4E1C0C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6" y="5803778"/>
            <a:ext cx="2840982" cy="707197"/>
          </a:xfrm>
          <a:prstGeom prst="rect">
            <a:avLst/>
          </a:prstGeom>
        </p:spPr>
      </p:pic>
      <p:pic>
        <p:nvPicPr>
          <p:cNvPr id="11" name="Picture 4" descr="C:\Users\PRESS\Pictures\_лого\лого шестигранники\цпп прозр.png">
            <a:extLst>
              <a:ext uri="{FF2B5EF4-FFF2-40B4-BE49-F238E27FC236}">
                <a16:creationId xmlns:a16="http://schemas.microsoft.com/office/drawing/2014/main" id="{49F1E0EB-B973-4B78-A390-E0522B672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0657" y="5185557"/>
            <a:ext cx="2743200" cy="18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29559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41842</TotalTime>
  <Words>756</Words>
  <Application>Microsoft Office PowerPoint</Application>
  <PresentationFormat>Широкоэкранный</PresentationFormat>
  <Paragraphs>166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Calibri</vt:lpstr>
      <vt:lpstr>Comic Sans MS</vt:lpstr>
      <vt:lpstr>Georgia</vt:lpstr>
      <vt:lpstr>Humanist531BT-Bold</vt:lpstr>
      <vt:lpstr>Humanist531CBT</vt:lpstr>
      <vt:lpstr>Trebuchet MS</vt:lpstr>
      <vt:lpstr>Wingdings</vt:lpstr>
      <vt:lpstr>Wingdings 2</vt:lpstr>
      <vt:lpstr>Городская</vt:lpstr>
      <vt:lpstr>Инфраструктура поддержки субъектов МСП и самозанятых граждан</vt:lpstr>
      <vt:lpstr>Центр поддержки предпринимательства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 поддержки предпринимательства</vt:lpstr>
      <vt:lpstr>Презентация PowerPoint</vt:lpstr>
      <vt:lpstr>Презентация PowerPoint</vt:lpstr>
      <vt:lpstr>Алтайский центр кластерного развития</vt:lpstr>
      <vt:lpstr>Презентация PowerPoint</vt:lpstr>
      <vt:lpstr>Презентация PowerPoint</vt:lpstr>
      <vt:lpstr>Презентация PowerPoint</vt:lpstr>
      <vt:lpstr>Центр инноваций социальной сферы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Центр поддержки экспорта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A AA</cp:lastModifiedBy>
  <cp:revision>2290</cp:revision>
  <cp:lastPrinted>2019-01-10T03:32:10Z</cp:lastPrinted>
  <dcterms:created xsi:type="dcterms:W3CDTF">2017-02-18T15:02:40Z</dcterms:created>
  <dcterms:modified xsi:type="dcterms:W3CDTF">2022-04-27T10:18:54Z</dcterms:modified>
</cp:coreProperties>
</file>